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85" r:id="rId2"/>
    <p:sldId id="286" r:id="rId3"/>
    <p:sldId id="287" r:id="rId4"/>
    <p:sldId id="274" r:id="rId5"/>
    <p:sldId id="288" r:id="rId6"/>
    <p:sldId id="280" r:id="rId7"/>
    <p:sldId id="282" r:id="rId8"/>
    <p:sldId id="281" r:id="rId9"/>
    <p:sldId id="289" r:id="rId10"/>
    <p:sldId id="279" r:id="rId11"/>
    <p:sldId id="27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21" autoAdjust="0"/>
  </p:normalViewPr>
  <p:slideViewPr>
    <p:cSldViewPr>
      <p:cViewPr>
        <p:scale>
          <a:sx n="120" d="100"/>
          <a:sy n="120" d="100"/>
        </p:scale>
        <p:origin x="66" y="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8F391-F11F-4572-97B8-47BA3FD23983}" type="datetimeFigureOut">
              <a:rPr lang="cs-CZ" smtClean="0"/>
              <a:pPr/>
              <a:t>6.10.2013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8CA3C-2237-4E65-8E62-041FFC2462E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578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rgbClr val="006600"/>
                </a:solidFill>
                <a:latin typeface="Arial" charset="0"/>
                <a:cs typeface="Arial" charset="0"/>
              </a:defRPr>
            </a:lvl1pPr>
            <a:lvl2pPr marL="742950" indent="-285750">
              <a:defRPr sz="1100">
                <a:solidFill>
                  <a:srgbClr val="006600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100">
                <a:solidFill>
                  <a:srgbClr val="006600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100">
                <a:solidFill>
                  <a:srgbClr val="006600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100">
                <a:solidFill>
                  <a:srgbClr val="006600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6600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6600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6600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6600"/>
                </a:solidFill>
                <a:latin typeface="Arial" charset="0"/>
                <a:cs typeface="Arial" charset="0"/>
              </a:defRPr>
            </a:lvl9pPr>
          </a:lstStyle>
          <a:p>
            <a:fld id="{7114B580-2E9F-4676-AEA4-BB312B2F7BCC}" type="slidenum">
              <a:rPr lang="cs-CZ" sz="12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pPr/>
              <a:t>1</a:t>
            </a:fld>
            <a:endParaRPr lang="cs-CZ" sz="1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42852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Údaje</a:t>
            </a:r>
            <a:r>
              <a:rPr lang="cs-CZ" baseline="0" dirty="0" smtClean="0"/>
              <a:t> získáte na http://goo.gl/LY00l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214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Údaje</a:t>
            </a:r>
            <a:r>
              <a:rPr lang="cs-CZ" baseline="0" dirty="0" smtClean="0"/>
              <a:t> získáte na http://goo.gl/LY00l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214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Údaje získáte na P/OPVK/NSK2/informace/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tvorba standardů/informace/aktuální údaje ……Zde jsou aktualizovány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nejpozději každých 14 dní.</a:t>
            </a:r>
          </a:p>
          <a:p>
            <a:endParaRPr lang="cs-CZ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Tvorba 2013 – cca 230 PK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578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Údaje</a:t>
            </a:r>
            <a:r>
              <a:rPr lang="cs-CZ" baseline="0" dirty="0" smtClean="0"/>
              <a:t> získáte na http://goo.gl/LY00l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214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Aktuali</a:t>
            </a:r>
            <a:r>
              <a:rPr lang="cs-CZ" dirty="0" err="1" smtClean="0"/>
              <a:t>zováno</a:t>
            </a:r>
            <a:r>
              <a:rPr lang="cs-CZ" baseline="0" dirty="0" smtClean="0"/>
              <a:t> 30. 8. </a:t>
            </a:r>
            <a:r>
              <a:rPr lang="cs-CZ" baseline="0" smtClean="0"/>
              <a:t>2013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Aktuální údaje</a:t>
            </a:r>
            <a:r>
              <a:rPr lang="cs-CZ" baseline="0" dirty="0" smtClean="0"/>
              <a:t> získáte na 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goo.gl/e5DHa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Počet</a:t>
            </a:r>
            <a:r>
              <a:rPr lang="cs-CZ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zkoušejících udává počet lidí, kteří mohou zkoušet, tj. fyzických AOs + autorizovaných zástupců právnických AOs + podnikajících fyzických AOs a jejich autorizovaných zástupců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687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Údaje získáte na P/OPVK/NSK2/informace/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tvorba standardů/informace/aktuální údaje ……Zde jsou </a:t>
            </a:r>
            <a:r>
              <a:rPr lang="cs-CZ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aktualizovány</a:t>
            </a:r>
            <a:r>
              <a:rPr lang="cs-CZ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nejpozději každých 14 dní.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492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Údaje</a:t>
            </a:r>
            <a:r>
              <a:rPr lang="cs-CZ" baseline="0" dirty="0" smtClean="0"/>
              <a:t> získáte na http://goo.gl/LY00l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214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Údaje</a:t>
            </a:r>
            <a:r>
              <a:rPr lang="cs-CZ" baseline="0" dirty="0" smtClean="0"/>
              <a:t> získáte na http://goo.gl/LY00l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214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498D0-5D3B-44F6-B6D8-8A01D772AF9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54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5EFC7-C22F-4B53-9418-1F92CF6289D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834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8816A-E50B-4C73-96F1-5E5BF9CAD90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602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DAB02-2843-49A8-BD5A-61F4A62CFE5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98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3627C-C093-4434-B102-0E6D4192E4E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66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8CC56-2C31-48DF-9DB5-41574E5AA3B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39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CC161-FEB9-4D45-ABC3-C2B1C3D8734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93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9F4C6-3624-4DEA-B4FF-1577C7D8D47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63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9C5B8-0417-4059-A4AD-56365749B62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63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7A07F-4224-42A2-8BA9-052B2438A59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587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A1105-9E65-4B5B-B8CA-47FBC6EA324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893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hnutý pruh 9"/>
          <p:cNvSpPr/>
          <p:nvPr userDrawn="1"/>
        </p:nvSpPr>
        <p:spPr bwMode="auto">
          <a:xfrm rot="18836919">
            <a:off x="6113074" y="3565089"/>
            <a:ext cx="6357626" cy="6564250"/>
          </a:xfrm>
          <a:prstGeom prst="blockArc">
            <a:avLst/>
          </a:prstGeom>
          <a:solidFill>
            <a:srgbClr val="008000">
              <a:alpha val="25098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0800" rIns="18000" bIns="1080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1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9" name="Zaoblený obdélník 8"/>
          <p:cNvSpPr/>
          <p:nvPr userDrawn="1"/>
        </p:nvSpPr>
        <p:spPr bwMode="auto">
          <a:xfrm>
            <a:off x="-3204864" y="-2043608"/>
            <a:ext cx="9001000" cy="3492388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0800" rIns="18000" bIns="1080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1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99995" y="152636"/>
            <a:ext cx="5452125" cy="1015841"/>
          </a:xfrm>
        </p:spPr>
        <p:txBody>
          <a:bodyPr anchor="t"/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 smtClean="0"/>
              <a:t>Klepnutím lze upravit styl předlohy.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67544" y="1952836"/>
            <a:ext cx="8244916" cy="4143641"/>
          </a:xfrm>
        </p:spPr>
        <p:txBody>
          <a:bodyPr/>
          <a:lstStyle>
            <a:lvl1pPr marL="0" indent="0">
              <a:buFont typeface="Arial" pitchFamily="34" charset="0"/>
              <a:buNone/>
              <a:defRPr sz="2200" b="1">
                <a:solidFill>
                  <a:srgbClr val="008000"/>
                </a:solidFill>
              </a:defRPr>
            </a:lvl1pPr>
            <a:lvl2pPr marL="284400" indent="-285750">
              <a:buClr>
                <a:srgbClr val="FF9900"/>
              </a:buClr>
              <a:buFont typeface="Wingdings" pitchFamily="2" charset="2"/>
              <a:buChar char="§"/>
              <a:defRPr sz="2000" b="0">
                <a:solidFill>
                  <a:srgbClr val="000066"/>
                </a:solidFill>
              </a:defRPr>
            </a:lvl2pPr>
            <a:lvl3pPr marL="720000">
              <a:buClr>
                <a:srgbClr val="FF9900"/>
              </a:buClr>
              <a:defRPr sz="2000" b="0">
                <a:solidFill>
                  <a:srgbClr val="000066"/>
                </a:solidFill>
              </a:defRPr>
            </a:lvl3pPr>
            <a:lvl4pPr>
              <a:defRPr sz="1200">
                <a:solidFill>
                  <a:srgbClr val="000066"/>
                </a:solidFill>
              </a:defRPr>
            </a:lvl4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4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52564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88224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345A5-8BB1-4F92-9588-F07C7031D2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0" name="Picture 2" descr="V:\NSK 2\logolinky\OPVK_hor_zakladni_logolink_RGB_cz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51334"/>
            <a:ext cx="3224461" cy="70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020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15EDDD-1A91-456D-A579-59D18CBB682E}" type="slidenum">
              <a:rPr 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4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k2.cz/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rodnikvalifikace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rodni-kvalifikace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nuv.cz/kvalifikace/pk201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uv.cz/kvalifikace/pk201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rodnikvalifikace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20"/>
          <p:cNvSpPr>
            <a:spLocks noChangeArrowheads="1"/>
          </p:cNvSpPr>
          <p:nvPr/>
        </p:nvSpPr>
        <p:spPr bwMode="auto">
          <a:xfrm>
            <a:off x="304800" y="2708921"/>
            <a:ext cx="8587680" cy="4299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ts val="600"/>
              </a:spcBef>
            </a:pPr>
            <a:r>
              <a:rPr lang="cs-CZ" sz="66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Národní soustava kvalifikací</a:t>
            </a:r>
            <a:endParaRPr lang="cs-CZ" sz="2000" b="1" dirty="0" smtClean="0"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cs-CZ" sz="20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Konference </a:t>
            </a:r>
            <a:r>
              <a:rPr lang="cs-CZ" sz="20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UNIV3 </a:t>
            </a:r>
            <a:r>
              <a:rPr lang="cs-CZ" sz="20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Třešť, </a:t>
            </a:r>
            <a:r>
              <a:rPr lang="cs-CZ" sz="20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7.10</a:t>
            </a:r>
            <a:r>
              <a:rPr lang="cs-CZ" sz="20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.2013</a:t>
            </a:r>
          </a:p>
          <a:p>
            <a:pPr algn="ctr">
              <a:spcBef>
                <a:spcPts val="600"/>
              </a:spcBef>
            </a:pPr>
            <a:endParaRPr lang="cs-CZ" sz="20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cs-CZ" sz="20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Ing. Zorka Husová, NUV</a:t>
            </a:r>
            <a:endParaRPr lang="cs-CZ" sz="20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ts val="600"/>
              </a:spcBef>
            </a:pPr>
            <a:endParaRPr lang="cs-CZ" sz="6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1" name="Rectangle 220"/>
          <p:cNvSpPr>
            <a:spLocks noChangeArrowheads="1"/>
          </p:cNvSpPr>
          <p:nvPr/>
        </p:nvSpPr>
        <p:spPr bwMode="auto">
          <a:xfrm>
            <a:off x="218256" y="6498887"/>
            <a:ext cx="8458200" cy="206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/>
          <a:p>
            <a:pPr algn="l">
              <a:spcBef>
                <a:spcPts val="600"/>
              </a:spcBef>
            </a:pPr>
            <a:r>
              <a:rPr lang="cs-CZ" sz="1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Projekt je spolufinancován Evropským sociálním </a:t>
            </a:r>
            <a:r>
              <a:rPr lang="cs-CZ" sz="1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fondem a </a:t>
            </a:r>
            <a:r>
              <a:rPr lang="cs-CZ" sz="1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státním rozpočtem České republiky</a:t>
            </a:r>
          </a:p>
        </p:txBody>
      </p:sp>
      <p:pic>
        <p:nvPicPr>
          <p:cNvPr id="1026" name="Picture 2" descr="B:\Uloženo z emailu\2012\logo NÚV\RGB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755" y="5949280"/>
            <a:ext cx="988725" cy="75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V:\NSK 2\logolinky\OPVK_hor_zakladni_logolink_RGB_c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6869952" cy="150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6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NSK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</a:p>
          <a:p>
            <a:pPr lvl="1"/>
            <a:r>
              <a:rPr lang="cs-CZ" dirty="0"/>
              <a:t>www.narodni-kvalifikace.cz</a:t>
            </a:r>
          </a:p>
          <a:p>
            <a:pPr lvl="1"/>
            <a:r>
              <a:rPr lang="cs-CZ" dirty="0"/>
              <a:t>www.vzdelavaniaprace.cz</a:t>
            </a:r>
          </a:p>
          <a:p>
            <a:pPr lvl="1"/>
            <a:r>
              <a:rPr lang="cs-CZ" dirty="0" smtClean="0"/>
              <a:t>www.sektoroverady.cz</a:t>
            </a:r>
            <a:endParaRPr lang="cs-CZ" dirty="0"/>
          </a:p>
          <a:p>
            <a:pPr lvl="1"/>
            <a:r>
              <a:rPr lang="cs-CZ" dirty="0" smtClean="0">
                <a:hlinkClick r:id="rId2"/>
              </a:rPr>
              <a:t>www.nsk2.cz</a:t>
            </a:r>
            <a:endParaRPr lang="cs-CZ" dirty="0" smtClean="0"/>
          </a:p>
          <a:p>
            <a:pPr lvl="1"/>
            <a:r>
              <a:rPr lang="cs-CZ" dirty="0" smtClean="0"/>
              <a:t>www.nuv.cz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31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soustava kvalifikací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52836"/>
            <a:ext cx="8244916" cy="4644516"/>
          </a:xfrm>
        </p:spPr>
        <p:txBody>
          <a:bodyPr/>
          <a:lstStyle/>
          <a:p>
            <a:pPr algn="ctr"/>
            <a:r>
              <a:rPr lang="cs-CZ" sz="4000" dirty="0" smtClean="0"/>
              <a:t>Děkuji </a:t>
            </a:r>
            <a:r>
              <a:rPr lang="cs-CZ" sz="4000" dirty="0"/>
              <a:t>za </a:t>
            </a:r>
            <a:r>
              <a:rPr lang="cs-CZ" sz="4000" dirty="0" smtClean="0"/>
              <a:t>pozornost…</a:t>
            </a:r>
            <a:endParaRPr lang="cs-CZ" sz="4000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371600" lvl="3" indent="0">
              <a:buNone/>
            </a:pP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zorka.husova@nuv.cz</a:t>
            </a:r>
          </a:p>
          <a:p>
            <a:pPr lvl="3"/>
            <a:endParaRPr lang="cs-CZ" dirty="0" smtClean="0"/>
          </a:p>
          <a:p>
            <a:pPr lvl="3"/>
            <a:endParaRPr lang="cs-CZ" dirty="0"/>
          </a:p>
          <a:p>
            <a:pPr lvl="3"/>
            <a:endParaRPr lang="cs-CZ" dirty="0"/>
          </a:p>
          <a:p>
            <a:pPr lvl="3"/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916" y="2996952"/>
            <a:ext cx="1872208" cy="157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56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tvorby standardů PK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44916" cy="4536504"/>
          </a:xfrm>
        </p:spPr>
        <p:txBody>
          <a:bodyPr/>
          <a:lstStyle/>
          <a:p>
            <a:r>
              <a:rPr lang="cs-CZ" dirty="0" smtClean="0"/>
              <a:t>Přípravná fáze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000" b="0" dirty="0">
                <a:solidFill>
                  <a:srgbClr val="000066"/>
                </a:solidFill>
              </a:rPr>
              <a:t>Návrhy</a:t>
            </a:r>
            <a:r>
              <a:rPr lang="cs-CZ" dirty="0" smtClean="0"/>
              <a:t> </a:t>
            </a:r>
            <a:r>
              <a:rPr lang="cs-CZ" sz="2000" b="0" dirty="0">
                <a:solidFill>
                  <a:srgbClr val="000066"/>
                </a:solidFill>
              </a:rPr>
              <a:t>PK </a:t>
            </a:r>
            <a:r>
              <a:rPr lang="cs-CZ" sz="2000" b="0" dirty="0" smtClean="0">
                <a:solidFill>
                  <a:srgbClr val="000066"/>
                </a:solidFill>
              </a:rPr>
              <a:t>pro další období – SR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000" b="0" dirty="0" smtClean="0">
                <a:solidFill>
                  <a:srgbClr val="FF0000"/>
                </a:solidFill>
              </a:rPr>
              <a:t>Návrh „rodného listu“ k posouzení </a:t>
            </a:r>
            <a:r>
              <a:rPr lang="cs-CZ" sz="2000" b="0" dirty="0" err="1" smtClean="0">
                <a:solidFill>
                  <a:srgbClr val="FF0000"/>
                </a:solidFill>
              </a:rPr>
              <a:t>AOr</a:t>
            </a:r>
            <a:endParaRPr lang="cs-CZ" sz="2000" b="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cs-CZ" sz="2000" b="0" dirty="0" smtClean="0">
                <a:solidFill>
                  <a:srgbClr val="000066"/>
                </a:solidFill>
              </a:rPr>
              <a:t>Schválení Koordinační radou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Fáze tvorby/revize standardů PK</a:t>
            </a:r>
            <a:endParaRPr lang="cs-CZ" dirty="0"/>
          </a:p>
          <a:p>
            <a:pPr lvl="1"/>
            <a:r>
              <a:rPr lang="cs-CZ" dirty="0"/>
              <a:t>Zástupci</a:t>
            </a:r>
            <a:r>
              <a:rPr lang="cs-CZ" dirty="0" smtClean="0"/>
              <a:t> zaměstnavatelů - </a:t>
            </a:r>
            <a:r>
              <a:rPr lang="cs-CZ" dirty="0"/>
              <a:t>pracovní skupiny </a:t>
            </a:r>
            <a:r>
              <a:rPr lang="cs-CZ" dirty="0" smtClean="0"/>
              <a:t>SR (29</a:t>
            </a:r>
            <a:r>
              <a:rPr lang="cs-CZ" dirty="0" smtClean="0"/>
              <a:t>) + 1 ET</a:t>
            </a:r>
            <a:endParaRPr lang="cs-CZ" dirty="0" smtClean="0"/>
          </a:p>
          <a:p>
            <a:pPr lvl="1"/>
            <a:r>
              <a:rPr lang="cs-CZ" dirty="0" smtClean="0"/>
              <a:t>Metodická podpora a posouzení – odborní garanti NUV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PK 2013 vytvářeny v interním webu a správci IS NSK</a:t>
            </a:r>
          </a:p>
          <a:p>
            <a:pPr lvl="2"/>
            <a:r>
              <a:rPr lang="cs-CZ" dirty="0" smtClean="0">
                <a:hlinkClick r:id="rId3"/>
              </a:rPr>
              <a:t>www.narodni-kvalifikace.cz</a:t>
            </a:r>
            <a:endParaRPr lang="cs-CZ" dirty="0"/>
          </a:p>
          <a:p>
            <a:pPr lvl="1"/>
            <a:r>
              <a:rPr lang="cs-CZ" dirty="0" smtClean="0"/>
              <a:t>„stvrzovatelé“ – další odborníci, kteří posuzují návrhy PK</a:t>
            </a:r>
          </a:p>
          <a:p>
            <a:pPr lvl="1"/>
            <a:r>
              <a:rPr lang="cs-CZ" dirty="0" smtClean="0"/>
              <a:t>Revize – po 4 letech, nebo dle podnětů </a:t>
            </a:r>
            <a:r>
              <a:rPr lang="cs-CZ" dirty="0" err="1" smtClean="0"/>
              <a:t>AOr</a:t>
            </a:r>
            <a:r>
              <a:rPr lang="cs-CZ" dirty="0" smtClean="0"/>
              <a:t>, vzdělavatelů, </a:t>
            </a:r>
            <a:r>
              <a:rPr lang="cs-CZ" dirty="0" err="1" smtClean="0"/>
              <a:t>AOs</a:t>
            </a:r>
            <a:r>
              <a:rPr lang="cs-CZ" dirty="0" smtClean="0"/>
              <a:t> apod</a:t>
            </a:r>
            <a:r>
              <a:rPr lang="cs-CZ" dirty="0"/>
              <a:t>.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21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schvalování standardů PK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000" b="0" dirty="0" smtClean="0">
                <a:solidFill>
                  <a:srgbClr val="000066"/>
                </a:solidFill>
              </a:rPr>
              <a:t>Schválení návrhů standardů PK sektorovou radou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1800" b="0" i="1" dirty="0" smtClean="0">
                <a:solidFill>
                  <a:srgbClr val="0070C0"/>
                </a:solidFill>
              </a:rPr>
              <a:t>Příprava na </a:t>
            </a:r>
            <a:r>
              <a:rPr lang="cs-CZ" sz="1800" b="0" i="1" dirty="0" err="1" smtClean="0">
                <a:solidFill>
                  <a:srgbClr val="0070C0"/>
                </a:solidFill>
              </a:rPr>
              <a:t>Aor</a:t>
            </a:r>
            <a:r>
              <a:rPr lang="cs-CZ" sz="1800" b="0" dirty="0" smtClean="0">
                <a:solidFill>
                  <a:srgbClr val="000066"/>
                </a:solidFill>
              </a:rPr>
              <a:t> </a:t>
            </a:r>
            <a:endParaRPr lang="cs-CZ" sz="2000" b="0" dirty="0" smtClean="0">
              <a:solidFill>
                <a:srgbClr val="000066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cs-CZ" sz="2000" b="0" dirty="0" smtClean="0">
                <a:solidFill>
                  <a:srgbClr val="000066"/>
                </a:solidFill>
              </a:rPr>
              <a:t>Posouzení </a:t>
            </a:r>
            <a:r>
              <a:rPr lang="cs-CZ" sz="2000" b="0" dirty="0">
                <a:solidFill>
                  <a:srgbClr val="000066"/>
                </a:solidFill>
              </a:rPr>
              <a:t>standardů </a:t>
            </a:r>
            <a:r>
              <a:rPr lang="cs-CZ" sz="2000" b="0" dirty="0" smtClean="0">
                <a:solidFill>
                  <a:srgbClr val="000066"/>
                </a:solidFill>
              </a:rPr>
              <a:t>PK autorizujícími orgány (</a:t>
            </a:r>
            <a:r>
              <a:rPr lang="cs-CZ" sz="2000" b="0" dirty="0">
                <a:solidFill>
                  <a:srgbClr val="000066"/>
                </a:solidFill>
              </a:rPr>
              <a:t>ev. připomínky)</a:t>
            </a:r>
            <a:endParaRPr lang="cs-CZ" sz="2000" b="0" dirty="0" smtClean="0">
              <a:solidFill>
                <a:srgbClr val="000066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cs-CZ" sz="1800" b="0" i="1" dirty="0">
                <a:solidFill>
                  <a:srgbClr val="0070C0"/>
                </a:solidFill>
              </a:rPr>
              <a:t>Příprava </a:t>
            </a:r>
            <a:r>
              <a:rPr lang="cs-CZ" sz="1800" b="0" i="1" dirty="0" smtClean="0">
                <a:solidFill>
                  <a:srgbClr val="0070C0"/>
                </a:solidFill>
              </a:rPr>
              <a:t>na MŠMT (</a:t>
            </a:r>
            <a:r>
              <a:rPr lang="cs-CZ" sz="1800" b="0" i="1" dirty="0" err="1" smtClean="0">
                <a:solidFill>
                  <a:srgbClr val="0070C0"/>
                </a:solidFill>
              </a:rPr>
              <a:t>jaz</a:t>
            </a:r>
            <a:r>
              <a:rPr lang="cs-CZ" sz="1800" b="0" i="1" dirty="0" smtClean="0">
                <a:solidFill>
                  <a:srgbClr val="0070C0"/>
                </a:solidFill>
              </a:rPr>
              <a:t>. </a:t>
            </a:r>
            <a:r>
              <a:rPr lang="cs-CZ" sz="1800" b="0" i="1" dirty="0">
                <a:solidFill>
                  <a:srgbClr val="0070C0"/>
                </a:solidFill>
              </a:rPr>
              <a:t>k</a:t>
            </a:r>
            <a:r>
              <a:rPr lang="cs-CZ" sz="1800" b="0" i="1" dirty="0" smtClean="0">
                <a:solidFill>
                  <a:srgbClr val="0070C0"/>
                </a:solidFill>
              </a:rPr>
              <a:t>orektura, překlad do Aj, kódování kompetencí)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000" b="0" dirty="0" smtClean="0">
                <a:solidFill>
                  <a:srgbClr val="000066"/>
                </a:solidFill>
              </a:rPr>
              <a:t>Posouzení </a:t>
            </a:r>
            <a:r>
              <a:rPr lang="cs-CZ" sz="2000" b="0" dirty="0">
                <a:solidFill>
                  <a:srgbClr val="000066"/>
                </a:solidFill>
              </a:rPr>
              <a:t>standardů </a:t>
            </a:r>
            <a:r>
              <a:rPr lang="cs-CZ" sz="2000" b="0" dirty="0" smtClean="0">
                <a:solidFill>
                  <a:srgbClr val="000066"/>
                </a:solidFill>
              </a:rPr>
              <a:t>PK (příp. </a:t>
            </a:r>
            <a:r>
              <a:rPr lang="cs-CZ" sz="2000" b="0" dirty="0">
                <a:solidFill>
                  <a:srgbClr val="000066"/>
                </a:solidFill>
              </a:rPr>
              <a:t>připomínky</a:t>
            </a:r>
            <a:r>
              <a:rPr lang="cs-CZ" sz="2000" b="0" dirty="0" smtClean="0">
                <a:solidFill>
                  <a:srgbClr val="000066"/>
                </a:solidFill>
              </a:rPr>
              <a:t>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0066"/>
                </a:solidFill>
              </a:rPr>
              <a:t>Schválení </a:t>
            </a:r>
            <a:r>
              <a:rPr lang="cs-CZ" sz="2000" dirty="0" smtClean="0">
                <a:solidFill>
                  <a:srgbClr val="000066"/>
                </a:solidFill>
              </a:rPr>
              <a:t>MŠMT + </a:t>
            </a:r>
            <a:r>
              <a:rPr lang="cs-CZ" sz="2000" dirty="0" smtClean="0">
                <a:solidFill>
                  <a:srgbClr val="FF0000"/>
                </a:solidFill>
              </a:rPr>
              <a:t>zveřejnění </a:t>
            </a:r>
            <a:r>
              <a:rPr lang="cs-CZ" sz="2000" dirty="0" smtClean="0">
                <a:solidFill>
                  <a:srgbClr val="FF0000"/>
                </a:solidFill>
              </a:rPr>
              <a:t>standardů PK v IS NSK</a:t>
            </a:r>
          </a:p>
          <a:p>
            <a:pPr lvl="2"/>
            <a:r>
              <a:rPr lang="cs-CZ" dirty="0" smtClean="0">
                <a:hlinkClick r:id="rId3"/>
              </a:rPr>
              <a:t>www.narodni-kvalifikace.cz</a:t>
            </a:r>
            <a:endParaRPr lang="cs-CZ" dirty="0" smtClean="0"/>
          </a:p>
          <a:p>
            <a:pPr lvl="2"/>
            <a:r>
              <a:rPr lang="cs-CZ" dirty="0" smtClean="0">
                <a:solidFill>
                  <a:srgbClr val="0070C0"/>
                </a:solidFill>
              </a:rPr>
              <a:t>Přehled schválených PK je </a:t>
            </a:r>
            <a:r>
              <a:rPr lang="cs-CZ" dirty="0">
                <a:solidFill>
                  <a:srgbClr val="0070C0"/>
                </a:solidFill>
              </a:rPr>
              <a:t>k dispozici na: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>
                <a:hlinkClick r:id="rId4"/>
              </a:rPr>
              <a:t>http://nuv.cz/kvalifikace/pk2013</a:t>
            </a:r>
            <a:endParaRPr lang="cs-CZ" dirty="0">
              <a:solidFill>
                <a:srgbClr val="FF0000"/>
              </a:solidFill>
            </a:endParaRPr>
          </a:p>
          <a:p>
            <a:pPr marL="0" lvl="1" indent="0">
              <a:buNone/>
            </a:pPr>
            <a:endParaRPr lang="cs-CZ" dirty="0"/>
          </a:p>
          <a:p>
            <a:pPr marL="0" lvl="1" indent="0">
              <a:buNone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Možnost autorizace a ověřování PK dle zák.179/2006 Sb.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74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 profesních kvalifikací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772816"/>
            <a:ext cx="8353946" cy="489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43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PK 2013 </a:t>
            </a:r>
            <a:br>
              <a:rPr lang="cs-CZ" dirty="0" smtClean="0"/>
            </a:br>
            <a:r>
              <a:rPr lang="cs-CZ" dirty="0" smtClean="0"/>
              <a:t>a plán na rok 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solidFill>
                  <a:srgbClr val="000066"/>
                </a:solidFill>
              </a:rPr>
              <a:t>2013</a:t>
            </a:r>
          </a:p>
          <a:p>
            <a:r>
              <a:rPr lang="cs-CZ" sz="2000" b="0" dirty="0" smtClean="0">
                <a:solidFill>
                  <a:srgbClr val="000066"/>
                </a:solidFill>
              </a:rPr>
              <a:t>Celke</a:t>
            </a:r>
            <a:r>
              <a:rPr lang="cs-CZ" sz="2000" b="0" dirty="0" smtClean="0">
                <a:solidFill>
                  <a:srgbClr val="000066"/>
                </a:solidFill>
              </a:rPr>
              <a:t>m</a:t>
            </a:r>
            <a:r>
              <a:rPr lang="cs-CZ" sz="2000" b="0" dirty="0" smtClean="0">
                <a:solidFill>
                  <a:srgbClr val="000066"/>
                </a:solidFill>
              </a:rPr>
              <a:t> navrženo nových PK pro rok 2013 – cca </a:t>
            </a:r>
            <a:r>
              <a:rPr lang="cs-CZ" sz="2000" b="0" dirty="0" smtClean="0">
                <a:solidFill>
                  <a:srgbClr val="FF0000"/>
                </a:solidFill>
              </a:rPr>
              <a:t>240</a:t>
            </a:r>
          </a:p>
          <a:p>
            <a:r>
              <a:rPr lang="cs-CZ" sz="1800" b="0" dirty="0">
                <a:solidFill>
                  <a:srgbClr val="000066"/>
                </a:solidFill>
              </a:rPr>
              <a:t>Celkem navrženo </a:t>
            </a:r>
            <a:r>
              <a:rPr lang="cs-CZ" sz="1800" b="0" dirty="0" smtClean="0">
                <a:solidFill>
                  <a:srgbClr val="000066"/>
                </a:solidFill>
              </a:rPr>
              <a:t>k revizi PK </a:t>
            </a:r>
            <a:r>
              <a:rPr lang="cs-CZ" sz="1800" b="0" dirty="0">
                <a:solidFill>
                  <a:srgbClr val="000066"/>
                </a:solidFill>
              </a:rPr>
              <a:t>pro rok 2013 </a:t>
            </a:r>
            <a:r>
              <a:rPr lang="cs-CZ" sz="1800" b="0" dirty="0" smtClean="0">
                <a:solidFill>
                  <a:srgbClr val="000066"/>
                </a:solidFill>
              </a:rPr>
              <a:t>– cca </a:t>
            </a:r>
            <a:r>
              <a:rPr lang="cs-CZ" sz="1800" b="0" dirty="0" smtClean="0">
                <a:solidFill>
                  <a:srgbClr val="FF0000"/>
                </a:solidFill>
              </a:rPr>
              <a:t>80</a:t>
            </a:r>
          </a:p>
          <a:p>
            <a:pPr marL="627300" lvl="1" indent="-342900"/>
            <a:r>
              <a:rPr lang="cs-CZ" sz="1600" b="0" dirty="0" smtClean="0">
                <a:solidFill>
                  <a:srgbClr val="0070C0"/>
                </a:solidFill>
              </a:rPr>
              <a:t>Plán je k dispozici na:</a:t>
            </a:r>
            <a:r>
              <a:rPr lang="cs-CZ" sz="1600" b="0" dirty="0" smtClean="0">
                <a:solidFill>
                  <a:srgbClr val="FF0000"/>
                </a:solidFill>
              </a:rPr>
              <a:t> </a:t>
            </a:r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nuv.cz/kvalifikace/pk2013</a:t>
            </a:r>
            <a:endParaRPr lang="cs-CZ" sz="1600" dirty="0" smtClean="0"/>
          </a:p>
          <a:p>
            <a:pPr marL="342900" indent="-342900"/>
            <a:endParaRPr lang="cs-CZ" sz="1800" b="0" dirty="0">
              <a:solidFill>
                <a:srgbClr val="FF0000"/>
              </a:solidFill>
            </a:endParaRPr>
          </a:p>
          <a:p>
            <a:pPr marL="342900" indent="-342900"/>
            <a:r>
              <a:rPr lang="cs-CZ" sz="1800" dirty="0" smtClean="0">
                <a:solidFill>
                  <a:srgbClr val="002060"/>
                </a:solidFill>
              </a:rPr>
              <a:t>2014</a:t>
            </a:r>
            <a:endParaRPr lang="cs-CZ" sz="1800" b="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cs-CZ" sz="1800" b="0" dirty="0" smtClean="0">
                <a:solidFill>
                  <a:srgbClr val="002060"/>
                </a:solidFill>
              </a:rPr>
              <a:t>Příprava návrhů PK pro rok 2014 – tvorba i revize PK  </a:t>
            </a:r>
          </a:p>
          <a:p>
            <a:endParaRPr lang="cs-CZ" sz="2000" b="0" dirty="0" smtClean="0">
              <a:solidFill>
                <a:srgbClr val="000066"/>
              </a:solidFill>
            </a:endParaRPr>
          </a:p>
          <a:p>
            <a:r>
              <a:rPr lang="cs-CZ" sz="2000" dirty="0" smtClean="0">
                <a:solidFill>
                  <a:srgbClr val="0070C0"/>
                </a:solidFill>
              </a:rPr>
              <a:t>V procesu schvalování</a:t>
            </a:r>
            <a:endParaRPr lang="cs-CZ" sz="2000" b="0" dirty="0" smtClean="0">
              <a:solidFill>
                <a:srgbClr val="0070C0"/>
              </a:solidFill>
            </a:endParaRPr>
          </a:p>
          <a:p>
            <a:pPr lvl="1"/>
            <a:r>
              <a:rPr lang="cs-CZ" sz="1800" b="0" dirty="0" smtClean="0">
                <a:solidFill>
                  <a:srgbClr val="000066"/>
                </a:solidFill>
              </a:rPr>
              <a:t>na MŠMT - 75 standardů PK v rámci další sady </a:t>
            </a:r>
          </a:p>
          <a:p>
            <a:pPr lvl="2"/>
            <a:r>
              <a:rPr lang="cs-CZ" sz="1800" b="0" dirty="0" smtClean="0">
                <a:solidFill>
                  <a:srgbClr val="000066"/>
                </a:solidFill>
              </a:rPr>
              <a:t>předpoklad schválení - říjen</a:t>
            </a:r>
            <a:endParaRPr lang="cs-CZ" sz="1800" b="0" dirty="0" smtClean="0">
              <a:solidFill>
                <a:srgbClr val="000066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69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údaje NSK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464842"/>
              </p:ext>
            </p:extLst>
          </p:nvPr>
        </p:nvGraphicFramePr>
        <p:xfrm>
          <a:off x="611560" y="1844824"/>
          <a:ext cx="7848873" cy="4464498"/>
        </p:xfrm>
        <a:graphic>
          <a:graphicData uri="http://schemas.openxmlformats.org/drawingml/2006/table">
            <a:tbl>
              <a:tblPr/>
              <a:tblGrid>
                <a:gridCol w="1944216"/>
                <a:gridCol w="656073"/>
                <a:gridCol w="656073"/>
                <a:gridCol w="656073"/>
                <a:gridCol w="656073"/>
                <a:gridCol w="656073"/>
                <a:gridCol w="656073"/>
                <a:gridCol w="656073"/>
                <a:gridCol w="656073"/>
                <a:gridCol w="656073"/>
              </a:tblGrid>
              <a:tr h="744083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spc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spc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MMR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spc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MPO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spc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MPSV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spc="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MŠMT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spc="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MV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spc="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MZe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spc="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MŽP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spc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∑</a:t>
                      </a:r>
                      <a:endParaRPr lang="cs-CZ" sz="1500" spc="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20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Počet PK v gesci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  <a:endParaRPr lang="cs-CZ" sz="15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20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Počet autorizovaných osob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  <a:endParaRPr lang="cs-CZ" sz="15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712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20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Počet autorizací PK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712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1097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533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2891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20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Počet realizovaných zkoušek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3475</a:t>
                      </a: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2999</a:t>
                      </a: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1074</a:t>
                      </a: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70473</a:t>
                      </a: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1580</a:t>
                      </a: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79737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20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Počet zkoušejících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28575" marR="2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2229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2740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7614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2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95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PK </a:t>
            </a:r>
            <a:r>
              <a:rPr lang="cs-CZ" dirty="0"/>
              <a:t>s nejvíce zkouškami (vyjma PK Strážný)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302" y="1700808"/>
            <a:ext cx="8765395" cy="503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 autorizací </a:t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smtClean="0"/>
              <a:t>zkoušek – nový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 NSK</a:t>
            </a:r>
            <a:endParaRPr lang="cs-CZ" dirty="0"/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od </a:t>
            </a:r>
            <a:r>
              <a:rPr lang="cs-CZ" dirty="0" smtClean="0">
                <a:solidFill>
                  <a:srgbClr val="FF0000"/>
                </a:solidFill>
              </a:rPr>
              <a:t>října </a:t>
            </a:r>
            <a:r>
              <a:rPr lang="cs-CZ" dirty="0" smtClean="0">
                <a:solidFill>
                  <a:srgbClr val="FF0000"/>
                </a:solidFill>
              </a:rPr>
              <a:t>nový Portál </a:t>
            </a:r>
            <a:r>
              <a:rPr lang="cs-CZ" dirty="0" smtClean="0">
                <a:solidFill>
                  <a:srgbClr val="FF0000"/>
                </a:solidFill>
              </a:rPr>
              <a:t>IS </a:t>
            </a:r>
            <a:r>
              <a:rPr lang="cs-CZ" dirty="0" smtClean="0">
                <a:solidFill>
                  <a:srgbClr val="FF0000"/>
                </a:solidFill>
              </a:rPr>
              <a:t>NSK: </a:t>
            </a:r>
            <a:r>
              <a:rPr lang="cs-CZ" dirty="0" smtClean="0">
                <a:solidFill>
                  <a:srgbClr val="FF0000"/>
                </a:solidFill>
                <a:hlinkClick r:id="rId3"/>
              </a:rPr>
              <a:t>www.narodni-kvalifikace.cz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r>
              <a:rPr lang="cs-CZ" i="1" dirty="0" smtClean="0"/>
              <a:t>Procesy tvorby </a:t>
            </a:r>
            <a:r>
              <a:rPr lang="cs-CZ" i="1" dirty="0" smtClean="0"/>
              <a:t>PK </a:t>
            </a:r>
            <a:r>
              <a:rPr lang="cs-CZ" i="1" dirty="0" smtClean="0"/>
              <a:t>2013 </a:t>
            </a:r>
            <a:r>
              <a:rPr lang="cs-CZ" i="1" dirty="0" smtClean="0"/>
              <a:t>- již </a:t>
            </a:r>
            <a:r>
              <a:rPr lang="cs-CZ" i="1" dirty="0" smtClean="0"/>
              <a:t>v interním webu a správci IS NSK</a:t>
            </a:r>
          </a:p>
          <a:p>
            <a:pPr marL="0" lvl="1" indent="0">
              <a:buNone/>
            </a:pPr>
            <a:endParaRPr lang="cs-CZ" dirty="0" smtClean="0"/>
          </a:p>
          <a:p>
            <a:r>
              <a:rPr lang="cs-CZ" dirty="0" smtClean="0"/>
              <a:t>ISKA</a:t>
            </a:r>
            <a:endParaRPr lang="cs-CZ" dirty="0"/>
          </a:p>
          <a:p>
            <a:pPr lvl="1"/>
            <a:r>
              <a:rPr lang="cs-CZ" dirty="0"/>
              <a:t>o</a:t>
            </a:r>
            <a:r>
              <a:rPr lang="cs-CZ" dirty="0" smtClean="0"/>
              <a:t>d ledna 2013 - autorizace </a:t>
            </a:r>
            <a:r>
              <a:rPr lang="cs-CZ" dirty="0" smtClean="0"/>
              <a:t>již na všech AOr v ISKA (</a:t>
            </a:r>
            <a:r>
              <a:rPr lang="cs-CZ" dirty="0" err="1" smtClean="0"/>
              <a:t>ISKAOr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>
                <a:solidFill>
                  <a:srgbClr val="00B0F0"/>
                </a:solidFill>
              </a:rPr>
              <a:t>od listopadu </a:t>
            </a:r>
            <a:r>
              <a:rPr lang="cs-CZ" dirty="0" smtClean="0">
                <a:solidFill>
                  <a:srgbClr val="00B0F0"/>
                </a:solidFill>
              </a:rPr>
              <a:t>2013 </a:t>
            </a:r>
            <a:r>
              <a:rPr lang="cs-CZ" dirty="0" smtClean="0">
                <a:solidFill>
                  <a:srgbClr val="00B0F0"/>
                </a:solidFill>
              </a:rPr>
              <a:t>- </a:t>
            </a:r>
            <a:r>
              <a:rPr lang="cs-CZ" dirty="0" smtClean="0">
                <a:solidFill>
                  <a:srgbClr val="00B0F0"/>
                </a:solidFill>
              </a:rPr>
              <a:t>klient </a:t>
            </a:r>
            <a:r>
              <a:rPr lang="cs-CZ" dirty="0" smtClean="0">
                <a:solidFill>
                  <a:srgbClr val="00B0F0"/>
                </a:solidFill>
              </a:rPr>
              <a:t>pro autorizované osoby</a:t>
            </a:r>
            <a:r>
              <a:rPr lang="cs-CZ" dirty="0" smtClean="0"/>
              <a:t> (</a:t>
            </a:r>
            <a:r>
              <a:rPr lang="cs-CZ" dirty="0" err="1" smtClean="0"/>
              <a:t>ISKAOs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žádost o autorizaci</a:t>
            </a:r>
          </a:p>
          <a:p>
            <a:pPr lvl="2"/>
            <a:r>
              <a:rPr lang="cs-CZ" dirty="0" smtClean="0"/>
              <a:t>správa zkoušek, osvědčení, předáváno přímo </a:t>
            </a:r>
            <a:r>
              <a:rPr lang="cs-CZ" dirty="0" err="1" smtClean="0"/>
              <a:t>AOr</a:t>
            </a:r>
            <a:endParaRPr lang="cs-CZ" dirty="0" smtClean="0"/>
          </a:p>
          <a:p>
            <a:pPr marL="0" lvl="1" indent="0">
              <a:buNone/>
            </a:pPr>
            <a:endParaRPr lang="cs-CZ" dirty="0"/>
          </a:p>
          <a:p>
            <a:pPr marL="0" lvl="1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O</a:t>
            </a:r>
            <a:r>
              <a:rPr lang="cs-CZ" b="1" dirty="0" smtClean="0">
                <a:solidFill>
                  <a:srgbClr val="FF0000"/>
                </a:solidFill>
              </a:rPr>
              <a:t>bousměrné </a:t>
            </a:r>
            <a:r>
              <a:rPr lang="cs-CZ" b="1" dirty="0" smtClean="0">
                <a:solidFill>
                  <a:srgbClr val="FF0000"/>
                </a:solidFill>
              </a:rPr>
              <a:t>propojení </a:t>
            </a:r>
            <a:r>
              <a:rPr lang="cs-CZ" b="1" dirty="0" smtClean="0">
                <a:solidFill>
                  <a:srgbClr val="FF0000"/>
                </a:solidFill>
              </a:rPr>
              <a:t>IS NSK s ISKA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43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b="1" dirty="0" smtClean="0"/>
              <a:t>Zajištění kvality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rocesů – tvorby/revize standardů PK v SR/ET/PS</a:t>
            </a:r>
          </a:p>
          <a:p>
            <a:pPr lvl="2"/>
            <a:r>
              <a:rPr lang="cs-CZ" dirty="0"/>
              <a:t>v</a:t>
            </a:r>
            <a:r>
              <a:rPr lang="cs-CZ" dirty="0" smtClean="0"/>
              <a:t>ýstupů – standardů PK (zpětná vazba)</a:t>
            </a:r>
          </a:p>
          <a:p>
            <a:pPr lvl="2"/>
            <a:r>
              <a:rPr lang="cs-CZ" dirty="0" smtClean="0"/>
              <a:t>realizace zkoušek – kontroly (</a:t>
            </a:r>
            <a:r>
              <a:rPr lang="cs-CZ" dirty="0" err="1" smtClean="0"/>
              <a:t>Aor</a:t>
            </a:r>
            <a:r>
              <a:rPr lang="cs-CZ" dirty="0" smtClean="0"/>
              <a:t>)</a:t>
            </a:r>
          </a:p>
          <a:p>
            <a:pPr marL="491400" lvl="2" indent="0">
              <a:buNone/>
            </a:pPr>
            <a:endParaRPr lang="cs-CZ" dirty="0" smtClean="0"/>
          </a:p>
          <a:p>
            <a:pPr lvl="1"/>
            <a:r>
              <a:rPr lang="cs-CZ" b="1" dirty="0" smtClean="0"/>
              <a:t>Informační podpora a osvěta pro klienty NSK</a:t>
            </a:r>
          </a:p>
          <a:p>
            <a:pPr lvl="2"/>
            <a:r>
              <a:rPr lang="cs-CZ" dirty="0">
                <a:solidFill>
                  <a:srgbClr val="002060"/>
                </a:solidFill>
              </a:rPr>
              <a:t>p</a:t>
            </a:r>
            <a:r>
              <a:rPr lang="cs-CZ" dirty="0" smtClean="0">
                <a:solidFill>
                  <a:srgbClr val="002060"/>
                </a:solidFill>
              </a:rPr>
              <a:t>rovázanost informačn</a:t>
            </a:r>
            <a:r>
              <a:rPr lang="cs-CZ" dirty="0" smtClean="0">
                <a:solidFill>
                  <a:srgbClr val="002060"/>
                </a:solidFill>
              </a:rPr>
              <a:t>ích systémů</a:t>
            </a:r>
          </a:p>
          <a:p>
            <a:pPr lvl="2"/>
            <a:r>
              <a:rPr lang="cs-CZ" dirty="0" smtClean="0">
                <a:solidFill>
                  <a:srgbClr val="002060"/>
                </a:solidFill>
              </a:rPr>
              <a:t>metodická podpora pro tvůrce - přímá, elektronická</a:t>
            </a:r>
          </a:p>
          <a:p>
            <a:pPr lvl="2"/>
            <a:r>
              <a:rPr lang="cs-CZ" dirty="0" smtClean="0">
                <a:solidFill>
                  <a:srgbClr val="002060"/>
                </a:solidFill>
              </a:rPr>
              <a:t>informační podpora pro klienty – brožury, letáčky, přímá (např. prostřednictvím ZVK), elektronická, …</a:t>
            </a:r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60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000" tIns="10800" rIns="18000" bIns="1080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000" tIns="10800" rIns="18000" bIns="1080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9237</TotalTime>
  <Words>597</Words>
  <Application>Microsoft Office PowerPoint</Application>
  <PresentationFormat>Předvádění na obrazovce (4:3)</PresentationFormat>
  <Paragraphs>166</Paragraphs>
  <Slides>11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Výchozí návrh</vt:lpstr>
      <vt:lpstr>Prezentace aplikace PowerPoint</vt:lpstr>
      <vt:lpstr>Proces tvorby standardů PK</vt:lpstr>
      <vt:lpstr>Proces schvalování standardů PK</vt:lpstr>
      <vt:lpstr>Stav profesních kvalifikací</vt:lpstr>
      <vt:lpstr>Tvorba PK 2013  a plán na rok 2014</vt:lpstr>
      <vt:lpstr>Aktuální údaje NSK</vt:lpstr>
      <vt:lpstr>PK s nejvíce zkouškami (vyjma PK Strážný)</vt:lpstr>
      <vt:lpstr>Stav autorizací  a zkoušek – nový systém</vt:lpstr>
      <vt:lpstr>Další aktivity</vt:lpstr>
      <vt:lpstr>Odkazy NSK</vt:lpstr>
      <vt:lpstr>Národní soustava kvalifikací</vt:lpstr>
    </vt:vector>
  </TitlesOfParts>
  <Company>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Národní soustava kvalifikací (NSK)</dc:title>
  <dc:creator>jp</dc:creator>
  <cp:lastModifiedBy>Husová Zorka</cp:lastModifiedBy>
  <cp:revision>130</cp:revision>
  <dcterms:created xsi:type="dcterms:W3CDTF">2011-02-25T07:45:46Z</dcterms:created>
  <dcterms:modified xsi:type="dcterms:W3CDTF">2013-10-06T16:24:09Z</dcterms:modified>
</cp:coreProperties>
</file>